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80" r:id="rId3"/>
    <p:sldId id="259" r:id="rId4"/>
    <p:sldId id="275" r:id="rId5"/>
    <p:sldId id="264" r:id="rId6"/>
    <p:sldId id="276" r:id="rId7"/>
    <p:sldId id="277" r:id="rId8"/>
    <p:sldId id="260" r:id="rId9"/>
    <p:sldId id="270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5591" autoAdjust="0"/>
  </p:normalViewPr>
  <p:slideViewPr>
    <p:cSldViewPr snapToGrid="0" snapToObjects="1">
      <p:cViewPr>
        <p:scale>
          <a:sx n="85" d="100"/>
          <a:sy n="85" d="100"/>
        </p:scale>
        <p:origin x="-142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B7A41-1E33-104B-80A6-9785E58F3AF4}" type="datetimeFigureOut">
              <a:rPr lang="en-US" smtClean="0"/>
              <a:t>4/22/14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9A3BE-CFDB-4843-B827-491A07109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A981B5-B4A7-8743-83D6-954EDBB9B978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A3BE-CFDB-4843-B827-491A07109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NJRmedica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mailto:nicholas.pastron@njrmedica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JRmedica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481" y="2063188"/>
            <a:ext cx="6991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Presentation of The No-Bite V™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For: </a:t>
            </a:r>
            <a:r>
              <a:rPr lang="en-US" sz="3200" b="1" u="sng" dirty="0" smtClean="0">
                <a:solidFill>
                  <a:schemeClr val="bg1"/>
                </a:solidFill>
              </a:rPr>
              <a:t>Product Committee</a:t>
            </a:r>
            <a:r>
              <a:rPr lang="en-US" sz="3200" b="1" dirty="0" smtClean="0">
                <a:solidFill>
                  <a:schemeClr val="bg1"/>
                </a:solidFill>
              </a:rPr>
              <a:t> &amp; 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u="sng" dirty="0" smtClean="0">
                <a:solidFill>
                  <a:schemeClr val="bg1"/>
                </a:solidFill>
              </a:rPr>
              <a:t>Value Analysis</a:t>
            </a:r>
            <a:r>
              <a:rPr lang="en-US" sz="3200" b="1" dirty="0" smtClean="0">
                <a:solidFill>
                  <a:schemeClr val="bg1"/>
                </a:solidFill>
              </a:rPr>
              <a:t> Meetings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6388100"/>
            <a:ext cx="80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***</a:t>
            </a:r>
            <a:r>
              <a:rPr lang="en-US" sz="1400" u="sng" dirty="0" smtClean="0"/>
              <a:t>presentation available on our website www.njrmedical.com under the section “Learning Center”</a:t>
            </a:r>
            <a:endParaRPr lang="en-US" sz="1400" u="sng" dirty="0"/>
          </a:p>
        </p:txBody>
      </p:sp>
      <p:sp>
        <p:nvSpPr>
          <p:cNvPr id="5" name="Rectangle 4"/>
          <p:cNvSpPr/>
          <p:nvPr/>
        </p:nvSpPr>
        <p:spPr>
          <a:xfrm>
            <a:off x="-717177" y="0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NJR Medical</a:t>
            </a:r>
            <a:endParaRPr lang="en-US" sz="32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"Helping Medicine Help People"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bg2">
                    <a:lumMod val="90000"/>
                  </a:schemeClr>
                </a:solidFill>
              </a:rPr>
              <a:t>P.O. Box 582, New York City, NY 10021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sz="1200" i="1" u="sng" dirty="0">
                <a:solidFill>
                  <a:schemeClr val="bg2">
                    <a:lumMod val="90000"/>
                  </a:schemeClr>
                </a:solidFill>
                <a:hlinkClick r:id="rId2"/>
              </a:rPr>
              <a:t>www.NJRmedical.com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bg2">
                    <a:lumMod val="90000"/>
                  </a:schemeClr>
                </a:solidFill>
              </a:rPr>
              <a:t>Tel: 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 877.318.5162</a:t>
            </a:r>
          </a:p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Fax: 866.412.8790</a:t>
            </a:r>
          </a:p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Email: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</a:rPr>
              <a:t>info@NJRmedical.com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552" y="674658"/>
            <a:ext cx="7870783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No-Bite V </a:t>
            </a:r>
            <a:r>
              <a:rPr lang="en-US" dirty="0" smtClean="0">
                <a:solidFill>
                  <a:srgbClr val="FFFFFF"/>
                </a:solidFill>
              </a:rPr>
              <a:t>(Product </a:t>
            </a:r>
            <a:r>
              <a:rPr lang="en-US" dirty="0">
                <a:solidFill>
                  <a:srgbClr val="FFFFFF"/>
                </a:solidFill>
              </a:rPr>
              <a:t># NBV-100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Packaged 24 No-Bites in 1 Box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u="sng" dirty="0" smtClean="0">
                <a:solidFill>
                  <a:srgbClr val="FFFFFF"/>
                </a:solidFill>
              </a:rPr>
              <a:t>Keys to Remember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No-Bite V is a non-competitive product, no other product can do its job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No-Bite V can be used multiple times on same patient w/ cleaning protocol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No-Bite V is only used on difficult suctioning patients, not something you use a lot, but when you need it, you will be very happy you have it!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Intubations, Re</a:t>
            </a: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smtClean="0">
                <a:solidFill>
                  <a:srgbClr val="FFFFFF"/>
                </a:solidFill>
              </a:rPr>
              <a:t>Admissions to ICU’s </a:t>
            </a:r>
            <a:r>
              <a:rPr lang="en-US" dirty="0">
                <a:solidFill>
                  <a:srgbClr val="FFFFFF"/>
                </a:solidFill>
              </a:rPr>
              <a:t>and Length of S</a:t>
            </a:r>
            <a:r>
              <a:rPr lang="en-US" dirty="0" smtClean="0">
                <a:solidFill>
                  <a:srgbClr val="FFFFFF"/>
                </a:solidFill>
              </a:rPr>
              <a:t>tay can all be reduced </a:t>
            </a:r>
          </a:p>
          <a:p>
            <a:pPr algn="ctr">
              <a:buFontTx/>
              <a:buNone/>
              <a:defRPr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algn="ctr"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pPr algn="ctr">
              <a:buFontTx/>
              <a:buNone/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 charset="0"/>
              </a:rPr>
              <a:t>If </a:t>
            </a: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you have any questions or require any further information concerning </a:t>
            </a:r>
            <a:r>
              <a:rPr lang="en-US" sz="1400" dirty="0" smtClean="0">
                <a:solidFill>
                  <a:srgbClr val="FFFFFF"/>
                </a:solidFill>
                <a:latin typeface="Calibri" charset="0"/>
              </a:rPr>
              <a:t>NJR Medical &amp; The No</a:t>
            </a: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-Bite V, please contact me at your convenience:</a:t>
            </a:r>
          </a:p>
          <a:p>
            <a:pPr algn="ctr">
              <a:buFontTx/>
              <a:buNone/>
              <a:defRPr/>
            </a:pP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Nicholas Pastron, CEO</a:t>
            </a:r>
          </a:p>
          <a:p>
            <a:pPr algn="ctr">
              <a:buFontTx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charset="0"/>
                <a:hlinkClick r:id="rId2"/>
              </a:rPr>
              <a:t>Nicholas.Pastron@NJRmedical.com</a:t>
            </a:r>
            <a:endParaRPr lang="en-US" sz="1400" b="1" dirty="0">
              <a:solidFill>
                <a:srgbClr val="FFFFFF"/>
              </a:solidFill>
              <a:latin typeface="Calibri" charset="0"/>
            </a:endParaRPr>
          </a:p>
          <a:p>
            <a:pPr algn="ctr">
              <a:buFontTx/>
              <a:buNone/>
              <a:defRPr/>
            </a:pP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Tel: 877-318-5162</a:t>
            </a:r>
          </a:p>
          <a:p>
            <a:pPr algn="ctr">
              <a:buFontTx/>
              <a:buNone/>
              <a:defRPr/>
            </a:pP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Cell: 440-258-</a:t>
            </a:r>
            <a:r>
              <a:rPr lang="en-US" sz="1400" dirty="0" smtClean="0">
                <a:solidFill>
                  <a:srgbClr val="FFFFFF"/>
                </a:solidFill>
                <a:latin typeface="Calibri" charset="0"/>
              </a:rPr>
              <a:t>8204</a:t>
            </a:r>
          </a:p>
          <a:p>
            <a:pPr algn="ctr">
              <a:buFontTx/>
              <a:buNone/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 charset="0"/>
              </a:rPr>
              <a:t>Fax: </a:t>
            </a:r>
            <a:r>
              <a:rPr lang="en-US" sz="1400" dirty="0" smtClean="0">
                <a:solidFill>
                  <a:srgbClr val="FFFFFF"/>
                </a:solidFill>
                <a:latin typeface="Calibri"/>
                <a:cs typeface="Calibri"/>
              </a:rPr>
              <a:t>866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-412-8790 </a:t>
            </a:r>
          </a:p>
        </p:txBody>
      </p:sp>
    </p:spTree>
    <p:extLst>
      <p:ext uri="{BB962C8B-B14F-4D97-AF65-F5344CB8AC3E}">
        <p14:creationId xmlns:p14="http://schemas.microsoft.com/office/powerpoint/2010/main" val="68189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20084" cy="685800"/>
          </a:xfrm>
        </p:spPr>
        <p:txBody>
          <a:bodyPr/>
          <a:lstStyle/>
          <a:p>
            <a:r>
              <a:rPr lang="en-US" sz="1800" dirty="0" smtClean="0">
                <a:latin typeface="Calibri" charset="0"/>
                <a:cs typeface="Arial" charset="0"/>
              </a:rPr>
              <a:t>          </a:t>
            </a:r>
            <a:r>
              <a:rPr lang="en-US" sz="1800" u="sng" dirty="0" smtClean="0">
                <a:latin typeface="Calibri" charset="0"/>
                <a:cs typeface="Arial" charset="0"/>
              </a:rPr>
              <a:t>No-Bite V™ – Scored in the Top 5 at the 2013 Technology &amp; Innovation Expo!</a:t>
            </a:r>
            <a:r>
              <a:rPr lang="en-US" sz="1800" dirty="0" smtClean="0">
                <a:latin typeface="Calibri" charset="0"/>
                <a:cs typeface="Arial" charset="0"/>
              </a:rPr>
              <a:t/>
            </a:r>
            <a:br>
              <a:rPr lang="en-US" sz="1800" dirty="0" smtClean="0">
                <a:latin typeface="Calibri" charset="0"/>
                <a:cs typeface="Arial" charset="0"/>
              </a:rPr>
            </a:br>
            <a:endParaRPr lang="en-US" sz="1800" dirty="0">
              <a:latin typeface="Calibri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en-US" sz="2600" u="sng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US" sz="2600" u="sng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US" sz="2600" u="sng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US" sz="2600" u="sng" dirty="0" smtClean="0">
              <a:ea typeface="+mn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4648200" y="482389"/>
            <a:ext cx="4495800" cy="59946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800" b="1" dirty="0" smtClean="0">
              <a:solidFill>
                <a:schemeClr val="bg1"/>
              </a:solidFill>
              <a:latin typeface="Calibri" charset="0"/>
              <a:cs typeface="Arial" charset="0"/>
            </a:endParaRPr>
          </a:p>
          <a:p>
            <a:pPr marL="0" indent="0">
              <a:lnSpc>
                <a:spcPct val="30000"/>
              </a:lnSpc>
              <a:buFont typeface="Arial" charset="0"/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The No-Bite V™  </a:t>
            </a:r>
            <a:r>
              <a:rPr lang="en-US" sz="1800" b="0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(part# NBV-100)</a:t>
            </a:r>
            <a:endParaRPr lang="en-US" dirty="0">
              <a:solidFill>
                <a:schemeClr val="bg1"/>
              </a:solidFill>
              <a:latin typeface="Calibri" charset="0"/>
              <a:cs typeface="Arial" charset="0"/>
            </a:endParaRPr>
          </a:p>
          <a:p>
            <a:pPr marL="0" indent="0">
              <a:lnSpc>
                <a:spcPct val="30000"/>
              </a:lnSpc>
              <a:buFont typeface="Arial" charset="0"/>
              <a:buNone/>
            </a:pPr>
            <a:r>
              <a:rPr lang="en-US" sz="1800" b="0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(</a:t>
            </a:r>
            <a:r>
              <a:rPr lang="en-US" sz="1400" b="0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Suction Catheter Introducer for Oral Airway) </a:t>
            </a:r>
          </a:p>
          <a:p>
            <a:pPr marL="0" indent="0">
              <a:lnSpc>
                <a:spcPct val="30000"/>
              </a:lnSpc>
              <a:buFont typeface="Arial" charset="0"/>
              <a:buNone/>
            </a:pP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Value </a:t>
            </a:r>
            <a:r>
              <a:rPr lang="en-US" sz="1100" dirty="0">
                <a:solidFill>
                  <a:srgbClr val="FFFFFF"/>
                </a:solidFill>
                <a:latin typeface="Calibri" charset="0"/>
                <a:cs typeface="Arial" charset="0"/>
              </a:rPr>
              <a:t>Analysis 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Presentation- Online in section, “LEARNING CENTER”</a:t>
            </a:r>
          </a:p>
          <a:p>
            <a:pPr marL="0" indent="0">
              <a:lnSpc>
                <a:spcPct val="30000"/>
              </a:lnSpc>
              <a:buFont typeface="Arial" charset="0"/>
              <a:buNone/>
            </a:pP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Free CEU’s &amp; In-Service Videos – </a:t>
            </a: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Arial" charset="0"/>
              </a:rPr>
              <a:t>www.NJRmedical.com</a:t>
            </a:r>
            <a:endParaRPr lang="en-US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Best Practice Solution when Nasal Suctioning is Contraindicated </a:t>
            </a:r>
          </a:p>
          <a:p>
            <a:pPr marL="463550" lvl="1" indent="-238125">
              <a:lnSpc>
                <a:spcPct val="80000"/>
              </a:lnSpc>
              <a:buFont typeface="Courier New" charset="0"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If </a:t>
            </a:r>
            <a:r>
              <a:rPr lang="en-US" sz="1400" dirty="0">
                <a:solidFill>
                  <a:schemeClr val="tx1"/>
                </a:solidFill>
              </a:rPr>
              <a:t>a patient has a contraindication to nasal route suctioning, the patient cannot effectively be suctioned in a deep manner. If excess secretions &amp; respiratory distress persists, the patient could have to be intubated because they can not clear their secretions effectively by themselves. </a:t>
            </a:r>
            <a:endParaRPr lang="en-US" sz="1500" b="1" dirty="0">
              <a:solidFill>
                <a:schemeClr val="tx1"/>
              </a:solidFill>
              <a:latin typeface="Calibri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Cost 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savings for preventing an average, non-complicated intubation is 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$29,200 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per </a:t>
            </a: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patient</a:t>
            </a:r>
          </a:p>
          <a:p>
            <a:pPr marL="0" lvl="1" inden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No-Bite V is part of a must have protocol to prevent  inadvertent intracranial insertion of nasotracheal suction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catheters in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Basal Skull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Fx.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Transsphenoidal Neuro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Surgery Patients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0" lvl="1" inden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No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-Bite V has also proven to be a more comfortable route of suctioning in Hospice &amp; Palliative </a:t>
            </a: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Care</a:t>
            </a:r>
          </a:p>
          <a:p>
            <a:pPr marL="0" lvl="1" inden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Tx/>
              <a:buChar char="•"/>
            </a:pPr>
            <a:endParaRPr lang="en-US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lvl="1" inden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Tx/>
              <a:buChar char="•"/>
            </a:pPr>
            <a:endParaRPr lang="en-U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Tx/>
              <a:buChar char="•"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FontTx/>
              <a:buChar char="•"/>
            </a:pPr>
            <a:endParaRPr lang="en-US" b="1" u="sng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25425" lvl="1" indent="0">
              <a:lnSpc>
                <a:spcPct val="80000"/>
              </a:lnSpc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225425" lvl="1" indent="0">
              <a:lnSpc>
                <a:spcPct val="80000"/>
              </a:lnSpc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63550" lvl="1" indent="-238125">
              <a:lnSpc>
                <a:spcPct val="80000"/>
              </a:lnSpc>
              <a:buFont typeface="Courier New" charset="0"/>
              <a:buChar char="-"/>
            </a:pPr>
            <a:endParaRPr lang="en-US" sz="1400" dirty="0"/>
          </a:p>
          <a:p>
            <a:pPr marL="463550" lvl="1" indent="-238125">
              <a:lnSpc>
                <a:spcPct val="80000"/>
              </a:lnSpc>
              <a:buFont typeface="Courier New" charset="0"/>
              <a:buChar char="-"/>
            </a:pPr>
            <a:endParaRPr lang="en-US" sz="1400" dirty="0" smtClean="0"/>
          </a:p>
          <a:p>
            <a:pPr marL="463550" lvl="1" indent="-238125">
              <a:lnSpc>
                <a:spcPct val="80000"/>
              </a:lnSpc>
              <a:buFont typeface="Courier New" charset="0"/>
              <a:buChar char="-"/>
            </a:pPr>
            <a:endParaRPr lang="en-US" sz="1400" dirty="0">
              <a:latin typeface="Calibri" charset="0"/>
              <a:cs typeface="Arial" charset="0"/>
            </a:endParaRP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0" y="6614362"/>
            <a:ext cx="9120084" cy="24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******</a:t>
            </a:r>
            <a:fld id="{CDC74C75-B3C6-E944-8275-DE2F9D4B33D3}" type="slidenum">
              <a:rPr lang="en-US" smtClean="0">
                <a:solidFill>
                  <a:schemeClr val="bg1"/>
                </a:solidFill>
              </a:rPr>
              <a:pPr algn="ctr" eaLnBrk="1" hangingPunct="1"/>
              <a:t>2</a:t>
            </a:fld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b="0" dirty="0" smtClean="0"/>
              <a:t>Available through </a:t>
            </a:r>
            <a:r>
              <a:rPr lang="en-US" dirty="0" smtClean="0"/>
              <a:t>Owens &amp; Minor </a:t>
            </a:r>
            <a:r>
              <a:rPr lang="en-US" b="0" dirty="0" smtClean="0"/>
              <a:t>and </a:t>
            </a:r>
            <a:r>
              <a:rPr lang="en-US" dirty="0" smtClean="0"/>
              <a:t>Cardinal Health</a:t>
            </a:r>
            <a:r>
              <a:rPr lang="en-US" b="0" dirty="0" smtClean="0"/>
              <a:t>—ask about part # </a:t>
            </a:r>
            <a:r>
              <a:rPr lang="en-US" dirty="0" smtClean="0"/>
              <a:t>NBV-100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5800" y="1600200"/>
            <a:ext cx="3505200" cy="464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8E"/>
              </a:gs>
              <a:gs pos="35001">
                <a:srgbClr val="FFFFAF"/>
              </a:gs>
              <a:gs pos="100000">
                <a:srgbClr val="FFFFDD"/>
              </a:gs>
            </a:gsLst>
            <a:lin ang="16200000" scaled="1"/>
          </a:gradFill>
          <a:ln w="9525">
            <a:solidFill>
              <a:srgbClr val="FDDC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95250" y="85839"/>
            <a:ext cx="590550" cy="609600"/>
          </a:xfrm>
          <a:prstGeom prst="star5">
            <a:avLst/>
          </a:prstGeom>
          <a:solidFill>
            <a:srgbClr val="FF0000"/>
          </a:solidFill>
          <a:ln w="3175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  <a:bevelB w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-final jpe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2248"/>
            <a:ext cx="4507991" cy="57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4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No-Bite V ?</a:t>
            </a:r>
            <a:br>
              <a:rPr lang="en-US" dirty="0" smtClean="0"/>
            </a:br>
            <a:r>
              <a:rPr lang="en-US" sz="3200" dirty="0" smtClean="0"/>
              <a:t>(quick in-service video)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9775" y="3077958"/>
            <a:ext cx="7662864" cy="3267169"/>
          </a:xfrm>
        </p:spPr>
        <p:txBody>
          <a:bodyPr>
            <a:normAutofit/>
          </a:bodyPr>
          <a:lstStyle/>
          <a:p>
            <a:r>
              <a:rPr lang="en-US" dirty="0" smtClean="0"/>
              <a:t>Go to website </a:t>
            </a:r>
            <a:r>
              <a:rPr lang="en-US" dirty="0" smtClean="0">
                <a:hlinkClick r:id="rId2"/>
              </a:rPr>
              <a:t>www.NJRmedical.com</a:t>
            </a:r>
            <a:r>
              <a:rPr lang="en-US" dirty="0" smtClean="0"/>
              <a:t> to watch: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“</a:t>
            </a:r>
            <a:r>
              <a:rPr lang="en-US" b="1" u="sng" dirty="0" smtClean="0"/>
              <a:t>No-Bite V In-Service Video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*** First video on right hand side of page as you scroll down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851136"/>
            <a:ext cx="3509683" cy="3424991"/>
          </a:xfrm>
        </p:spPr>
        <p:txBody>
          <a:bodyPr/>
          <a:lstStyle/>
          <a:p>
            <a:r>
              <a:rPr lang="en-US" dirty="0" smtClean="0"/>
              <a:t>Cost Savings of Preventing an Intubation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$29,200 </a:t>
            </a:r>
            <a:r>
              <a:rPr lang="en-US" dirty="0" smtClean="0"/>
              <a:t>per</a:t>
            </a:r>
            <a:br>
              <a:rPr lang="en-US" dirty="0" smtClean="0"/>
            </a:br>
            <a:r>
              <a:rPr lang="en-US" dirty="0" smtClean="0"/>
              <a:t>Patient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199" y="3712497"/>
            <a:ext cx="3509683" cy="301465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                   </a:t>
            </a:r>
            <a:r>
              <a:rPr lang="en-US" b="1" u="sng" dirty="0" smtClean="0"/>
              <a:t>The </a:t>
            </a:r>
            <a:r>
              <a:rPr lang="en-US" b="1" u="sng" dirty="0"/>
              <a:t>equation is as follows</a:t>
            </a:r>
            <a:r>
              <a:rPr lang="en-US" b="1" dirty="0"/>
              <a:t>: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    If </a:t>
            </a:r>
            <a:r>
              <a:rPr lang="en-US" b="1" dirty="0"/>
              <a:t>a patient has a contraindication to nasal route suctioning, the patient cannot effectively be suctioned in a deep manner. If excess secretions &amp; respiratory distress persists, the patient could have to be intubated because they can not clear their secretions effectively by themselves.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    With </a:t>
            </a:r>
            <a:r>
              <a:rPr lang="en-US" b="1" dirty="0"/>
              <a:t>the No-Bite V, one can now effectively suction that nasal suction contraindicated patient that could not be suctioned before. It’s a proven fact that deep suctioning has shown to prevent intubations and the No-Bite V facilitates just that. Cost savings for preventing an average, non-complicated intubation is $29,200 per patient with an average additional hospital stay of 7 days. An intubation that becomes complicated can be a much higher cost.</a:t>
            </a:r>
          </a:p>
          <a:p>
            <a:endParaRPr lang="en-US" dirty="0"/>
          </a:p>
        </p:txBody>
      </p:sp>
      <p:pic>
        <p:nvPicPr>
          <p:cNvPr id="3" name="Content Placeholder 2" descr="Cost Analysis- Prevention of Intubation-1-PDF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r="4541"/>
          <a:stretch/>
        </p:blipFill>
        <p:spPr>
          <a:xfrm>
            <a:off x="5029199" y="273050"/>
            <a:ext cx="3810107" cy="5640388"/>
          </a:xfrm>
          <a:ln>
            <a:solidFill>
              <a:schemeClr val="tx1"/>
            </a:solidFill>
          </a:ln>
        </p:spPr>
      </p:pic>
      <p:sp>
        <p:nvSpPr>
          <p:cNvPr id="5" name="Donut 4"/>
          <p:cNvSpPr/>
          <p:nvPr/>
        </p:nvSpPr>
        <p:spPr>
          <a:xfrm>
            <a:off x="7833224" y="4111971"/>
            <a:ext cx="716683" cy="490418"/>
          </a:xfrm>
          <a:prstGeom prst="donut">
            <a:avLst>
              <a:gd name="adj" fmla="val 8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81000"/>
            <a:ext cx="3509683" cy="3493429"/>
          </a:xfrm>
        </p:spPr>
        <p:txBody>
          <a:bodyPr/>
          <a:lstStyle/>
          <a:p>
            <a:r>
              <a:rPr lang="en-US" dirty="0" smtClean="0"/>
              <a:t>Published Case Series in Respiratory Therapy Magazine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199" y="4276127"/>
            <a:ext cx="3509683" cy="2073272"/>
          </a:xfrm>
        </p:spPr>
        <p:txBody>
          <a:bodyPr>
            <a:normAutofit/>
          </a:bodyPr>
          <a:lstStyle/>
          <a:p>
            <a:r>
              <a:rPr lang="en-US" dirty="0" smtClean="0"/>
              <a:t>The No-Bite V proves to prevent intubation and  therefore saves hospitals an average of $29,200 per prevented intubation.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0574" y="6349399"/>
            <a:ext cx="439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*Full Articles @ www.NJRmedical.com</a:t>
            </a:r>
            <a:endParaRPr lang="en-US" sz="1200" dirty="0"/>
          </a:p>
        </p:txBody>
      </p:sp>
      <p:pic>
        <p:nvPicPr>
          <p:cNvPr id="10" name="Content Placeholder 9" descr="Untitled.png article clippin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0" b="-10030"/>
          <a:stretch>
            <a:fillRect/>
          </a:stretch>
        </p:blipFill>
        <p:spPr>
          <a:xfrm>
            <a:off x="4810143" y="94570"/>
            <a:ext cx="4075519" cy="6521892"/>
          </a:xfrm>
        </p:spPr>
      </p:pic>
    </p:spTree>
    <p:extLst>
      <p:ext uri="{BB962C8B-B14F-4D97-AF65-F5344CB8AC3E}">
        <p14:creationId xmlns:p14="http://schemas.microsoft.com/office/powerpoint/2010/main" val="363267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566" y="2078898"/>
            <a:ext cx="3509683" cy="3493429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ore Comfortable </a:t>
            </a:r>
            <a:r>
              <a:rPr lang="en-US" dirty="0"/>
              <a:t>S</a:t>
            </a:r>
            <a:r>
              <a:rPr lang="en-US" dirty="0" smtClean="0"/>
              <a:t>uctioning </a:t>
            </a:r>
            <a:r>
              <a:rPr lang="en-US" dirty="0"/>
              <a:t>M</a:t>
            </a:r>
            <a:r>
              <a:rPr lang="en-US" dirty="0" smtClean="0"/>
              <a:t>ethod in Hospice and Palliative Care</a:t>
            </a:r>
            <a:endParaRPr lang="en-US" dirty="0"/>
          </a:p>
        </p:txBody>
      </p:sp>
      <p:pic>
        <p:nvPicPr>
          <p:cNvPr id="3" name="Content Placeholder 2" descr="respiratory_therapy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1" b="-6601"/>
          <a:stretch>
            <a:fillRect/>
          </a:stretch>
        </p:blipFill>
        <p:spPr>
          <a:xfrm>
            <a:off x="4823773" y="525935"/>
            <a:ext cx="3863027" cy="5464594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62824" y="6234254"/>
            <a:ext cx="280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*Full Articles @ www.NJRmedical.com</a:t>
            </a:r>
          </a:p>
        </p:txBody>
      </p:sp>
    </p:spTree>
    <p:extLst>
      <p:ext uri="{BB962C8B-B14F-4D97-AF65-F5344CB8AC3E}">
        <p14:creationId xmlns:p14="http://schemas.microsoft.com/office/powerpoint/2010/main" val="212594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723" y="176049"/>
            <a:ext cx="4193455" cy="3256882"/>
          </a:xfrm>
        </p:spPr>
        <p:txBody>
          <a:bodyPr/>
          <a:lstStyle/>
          <a:p>
            <a:r>
              <a:rPr lang="en-US" dirty="0" smtClean="0"/>
              <a:t>Avoid  a</a:t>
            </a:r>
            <a:br>
              <a:rPr lang="en-US" dirty="0" smtClean="0"/>
            </a:br>
            <a:r>
              <a:rPr lang="en-US" u="sng" dirty="0" smtClean="0"/>
              <a:t>Sentinel Event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 Must-Have protocol for at-risk patients with Basal Skull Fractures or Transsphenoidal</a:t>
            </a:r>
            <a:br>
              <a:rPr lang="en-US" sz="2400" dirty="0" smtClean="0"/>
            </a:br>
            <a:r>
              <a:rPr lang="en-US" sz="2400" dirty="0" smtClean="0"/>
              <a:t>Neuro-Surgeries</a:t>
            </a:r>
            <a:endParaRPr lang="en-US" sz="2400" dirty="0"/>
          </a:p>
        </p:txBody>
      </p:sp>
      <p:pic>
        <p:nvPicPr>
          <p:cNvPr id="6" name="Content Placeholder 5" descr="NJR-15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" b="-1028"/>
          <a:stretch>
            <a:fillRect/>
          </a:stretch>
        </p:blipFill>
        <p:spPr>
          <a:xfrm>
            <a:off x="4823773" y="401327"/>
            <a:ext cx="4143825" cy="5853113"/>
          </a:xfrm>
          <a:ln w="28575" cmpd="sng">
            <a:solidFill>
              <a:schemeClr val="tx1"/>
            </a:solidFill>
          </a:ln>
        </p:spPr>
      </p:pic>
      <p:pic>
        <p:nvPicPr>
          <p:cNvPr id="2" name="Picture 1" descr="br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0" y="3722151"/>
            <a:ext cx="2835873" cy="2847992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23774" y="6395935"/>
            <a:ext cx="4143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*Full Articles @ www.NJRmedical.com</a:t>
            </a:r>
          </a:p>
        </p:txBody>
      </p:sp>
    </p:spTree>
    <p:extLst>
      <p:ext uri="{BB962C8B-B14F-4D97-AF65-F5344CB8AC3E}">
        <p14:creationId xmlns:p14="http://schemas.microsoft.com/office/powerpoint/2010/main" val="169676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In-servicing can be done via our website learning module and all Respiratory Therapy and Nursing Staff receive 0.5 CE credit hours for successfully completing the No-Bite V Course.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60" y="2368135"/>
            <a:ext cx="6905126" cy="4221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71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32"/>
            <a:ext cx="8229600" cy="1143000"/>
          </a:xfrm>
        </p:spPr>
        <p:txBody>
          <a:bodyPr/>
          <a:lstStyle/>
          <a:p>
            <a:r>
              <a:rPr lang="en-US" dirty="0" smtClean="0"/>
              <a:t>References for </a:t>
            </a:r>
            <a:r>
              <a:rPr lang="en-US" dirty="0"/>
              <a:t>No-Bite 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1094" y="2259342"/>
            <a:ext cx="5864050" cy="45986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NYU Medical Center- NY</a:t>
            </a:r>
          </a:p>
          <a:p>
            <a:r>
              <a:rPr lang="en-US" dirty="0">
                <a:solidFill>
                  <a:srgbClr val="000000"/>
                </a:solidFill>
              </a:rPr>
              <a:t>St.Barnabas Hospital System-</a:t>
            </a:r>
            <a:r>
              <a:rPr lang="en-US" dirty="0" smtClean="0">
                <a:solidFill>
                  <a:srgbClr val="000000"/>
                </a:solidFill>
              </a:rPr>
              <a:t>NJ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University of Arizona Medical Center - AZ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Dignity Health, CA</a:t>
            </a:r>
          </a:p>
          <a:p>
            <a:r>
              <a:rPr lang="en-US" dirty="0">
                <a:solidFill>
                  <a:srgbClr val="000000"/>
                </a:solidFill>
              </a:rPr>
              <a:t>Nationwide Children’s </a:t>
            </a:r>
            <a:r>
              <a:rPr lang="en-US" dirty="0" smtClean="0">
                <a:solidFill>
                  <a:srgbClr val="000000"/>
                </a:solidFill>
              </a:rPr>
              <a:t>Hospital, OH</a:t>
            </a:r>
          </a:p>
          <a:p>
            <a:r>
              <a:rPr lang="en-US" dirty="0">
                <a:solidFill>
                  <a:srgbClr val="000000"/>
                </a:solidFill>
              </a:rPr>
              <a:t>Via Christi Health-Wichita, </a:t>
            </a:r>
            <a:r>
              <a:rPr lang="en-US" dirty="0" smtClean="0">
                <a:solidFill>
                  <a:srgbClr val="000000"/>
                </a:solidFill>
              </a:rPr>
              <a:t>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University Hospitals-SW General Cleveland, OH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Les Turner ALS Foundation- IL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Hospice </a:t>
            </a:r>
            <a:r>
              <a:rPr lang="en-US" dirty="0">
                <a:solidFill>
                  <a:srgbClr val="000000"/>
                </a:solidFill>
              </a:rPr>
              <a:t>Care of R</a:t>
            </a:r>
            <a:r>
              <a:rPr lang="en-US" dirty="0">
                <a:solidFill>
                  <a:schemeClr val="tx1"/>
                </a:solidFill>
              </a:rPr>
              <a:t>hode Island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5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6168</TotalTime>
  <Words>772</Words>
  <Application>Microsoft Macintosh PowerPoint</Application>
  <PresentationFormat>On-screen Show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PowerPoint Presentation</vt:lpstr>
      <vt:lpstr>          No-Bite V™ – Scored in the Top 5 at the 2013 Technology &amp; Innovation Expo! </vt:lpstr>
      <vt:lpstr>What is The No-Bite V ? (quick in-service video) </vt:lpstr>
      <vt:lpstr>Cost Savings of Preventing an Intubation  is $29,200 per Patient  </vt:lpstr>
      <vt:lpstr>Published Case Series in Respiratory Therapy Magazine</vt:lpstr>
      <vt:lpstr>A More Comfortable Suctioning Method in Hospice and Palliative Care</vt:lpstr>
      <vt:lpstr>Avoid  a Sentinel Event  A Must-Have protocol for at-risk patients with Basal Skull Fractures or Transsphenoidal Neuro-Surgeries</vt:lpstr>
      <vt:lpstr>In-servicing can be done via our website learning module and all Respiratory Therapy and Nursing Staff receive 0.5 CE credit hours for successfully completing the No-Bite V Course.</vt:lpstr>
      <vt:lpstr>References for No-Bite V </vt:lpstr>
      <vt:lpstr>PowerPoint Presentation</vt:lpstr>
    </vt:vector>
  </TitlesOfParts>
  <Company>njr medical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Nicholas J. Pastron,CEO</dc:title>
  <dc:creator>nicholas pastron</dc:creator>
  <cp:lastModifiedBy>nicholas pastron</cp:lastModifiedBy>
  <cp:revision>103</cp:revision>
  <cp:lastPrinted>2014-01-23T18:37:37Z</cp:lastPrinted>
  <dcterms:created xsi:type="dcterms:W3CDTF">2012-11-03T02:54:01Z</dcterms:created>
  <dcterms:modified xsi:type="dcterms:W3CDTF">2014-04-22T12:57:09Z</dcterms:modified>
</cp:coreProperties>
</file>